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Lst>
  <p:sldSz cx="18288000" cy="10287000"/>
  <p:notesSz cx="6858000" cy="9144000"/>
  <p:embeddedFontLst>
    <p:embeddedFont>
      <p:font typeface="Open Sans" charset="1" panose="020B0606030504020204"/>
      <p:regular r:id="rId6"/>
    </p:embeddedFont>
    <p:embeddedFont>
      <p:font typeface="Open Sans Bold" charset="1" panose="020B0806030504020204"/>
      <p:regular r:id="rId7"/>
    </p:embeddedFont>
    <p:embeddedFont>
      <p:font typeface="Open Sans Italics" charset="1" panose="020B0606030504020204"/>
      <p:regular r:id="rId8"/>
    </p:embeddedFont>
    <p:embeddedFont>
      <p:font typeface="Open Sans Bold Italics" charset="1" panose="020B080603050402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rchivo Black" charset="1" panose="020B0A03020202020B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grpSp>
        <p:nvGrpSpPr>
          <p:cNvPr name="Group 2" id="2"/>
          <p:cNvGrpSpPr/>
          <p:nvPr/>
        </p:nvGrpSpPr>
        <p:grpSpPr>
          <a:xfrm rot="0">
            <a:off x="9967792" y="695647"/>
            <a:ext cx="8846915" cy="8895706"/>
            <a:chOff x="0" y="0"/>
            <a:chExt cx="2330052" cy="2342902"/>
          </a:xfrm>
        </p:grpSpPr>
        <p:sp>
          <p:nvSpPr>
            <p:cNvPr name="Freeform 3" id="3"/>
            <p:cNvSpPr/>
            <p:nvPr/>
          </p:nvSpPr>
          <p:spPr>
            <a:xfrm flipH="false" flipV="false" rot="0">
              <a:off x="0" y="0"/>
              <a:ext cx="2330052" cy="2342902"/>
            </a:xfrm>
            <a:custGeom>
              <a:avLst/>
              <a:gdLst/>
              <a:ahLst/>
              <a:cxnLst/>
              <a:rect r="r" b="b" t="t" l="l"/>
              <a:pathLst>
                <a:path h="2342902" w="2330052">
                  <a:moveTo>
                    <a:pt x="0" y="0"/>
                  </a:moveTo>
                  <a:lnTo>
                    <a:pt x="2330052" y="0"/>
                  </a:lnTo>
                  <a:lnTo>
                    <a:pt x="2330052" y="2342902"/>
                  </a:lnTo>
                  <a:lnTo>
                    <a:pt x="0" y="2342902"/>
                  </a:lnTo>
                  <a:close/>
                </a:path>
              </a:pathLst>
            </a:custGeom>
            <a:solidFill>
              <a:srgbClr val="8CA87C"/>
            </a:solidFill>
          </p:spPr>
        </p:sp>
        <p:sp>
          <p:nvSpPr>
            <p:cNvPr name="TextBox 4" id="4"/>
            <p:cNvSpPr txBox="true"/>
            <p:nvPr/>
          </p:nvSpPr>
          <p:spPr>
            <a:xfrm>
              <a:off x="0" y="-57150"/>
              <a:ext cx="2330052" cy="2400052"/>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16093379" y="9392570"/>
            <a:ext cx="2091000" cy="70256"/>
            <a:chOff x="0" y="0"/>
            <a:chExt cx="547795" cy="18406"/>
          </a:xfrm>
        </p:grpSpPr>
        <p:sp>
          <p:nvSpPr>
            <p:cNvPr name="Freeform 6" id="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414B3B"/>
            </a:solidFill>
          </p:spPr>
        </p:sp>
        <p:sp>
          <p:nvSpPr>
            <p:cNvPr name="TextBox 7" id="7"/>
            <p:cNvSpPr txBox="true"/>
            <p:nvPr/>
          </p:nvSpPr>
          <p:spPr>
            <a:xfrm>
              <a:off x="0" y="-133350"/>
              <a:ext cx="547795" cy="151756"/>
            </a:xfrm>
            <a:prstGeom prst="rect">
              <a:avLst/>
            </a:prstGeom>
          </p:spPr>
          <p:txBody>
            <a:bodyPr anchor="ctr" rtlCol="false" tIns="50800" lIns="50800" bIns="50800" rIns="50800"/>
            <a:lstStyle/>
            <a:p>
              <a:pPr algn="ctr">
                <a:lnSpc>
                  <a:spcPts val="4420"/>
                </a:lnSpc>
              </a:pPr>
            </a:p>
          </p:txBody>
        </p:sp>
      </p:grpSp>
      <p:sp>
        <p:nvSpPr>
          <p:cNvPr name="Freeform 8" id="8"/>
          <p:cNvSpPr/>
          <p:nvPr/>
        </p:nvSpPr>
        <p:spPr>
          <a:xfrm flipH="false" flipV="false" rot="0">
            <a:off x="10279536" y="2380565"/>
            <a:ext cx="7494114" cy="5525869"/>
          </a:xfrm>
          <a:custGeom>
            <a:avLst/>
            <a:gdLst/>
            <a:ahLst/>
            <a:cxnLst/>
            <a:rect r="r" b="b" t="t" l="l"/>
            <a:pathLst>
              <a:path h="5525869" w="7494114">
                <a:moveTo>
                  <a:pt x="0" y="0"/>
                </a:moveTo>
                <a:lnTo>
                  <a:pt x="7494114" y="0"/>
                </a:lnTo>
                <a:lnTo>
                  <a:pt x="7494114" y="5525870"/>
                </a:lnTo>
                <a:lnTo>
                  <a:pt x="0" y="55258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70465" y="1620223"/>
            <a:ext cx="7379790" cy="685443"/>
          </a:xfrm>
          <a:prstGeom prst="rect">
            <a:avLst/>
          </a:prstGeom>
        </p:spPr>
        <p:txBody>
          <a:bodyPr anchor="t" rtlCol="false" tIns="0" lIns="0" bIns="0" rIns="0">
            <a:spAutoFit/>
          </a:bodyPr>
          <a:lstStyle/>
          <a:p>
            <a:pPr marL="0" indent="0" lvl="0">
              <a:lnSpc>
                <a:spcPts val="5230"/>
              </a:lnSpc>
            </a:pPr>
            <a:r>
              <a:rPr lang="en-US" sz="4981" spc="249">
                <a:solidFill>
                  <a:srgbClr val="414B3B"/>
                </a:solidFill>
                <a:latin typeface="Open Sans Bold"/>
              </a:rPr>
              <a:t>DRIVENCHOICE</a:t>
            </a:r>
          </a:p>
        </p:txBody>
      </p:sp>
      <p:sp>
        <p:nvSpPr>
          <p:cNvPr name="AutoShape 10" id="10"/>
          <p:cNvSpPr/>
          <p:nvPr/>
        </p:nvSpPr>
        <p:spPr>
          <a:xfrm>
            <a:off x="1221556" y="4248152"/>
            <a:ext cx="5122944" cy="0"/>
          </a:xfrm>
          <a:prstGeom prst="line">
            <a:avLst/>
          </a:prstGeom>
          <a:ln cap="flat" w="38100">
            <a:solidFill>
              <a:srgbClr val="414B3B"/>
            </a:solidFill>
            <a:prstDash val="solid"/>
            <a:headEnd type="none" len="sm" w="sm"/>
            <a:tailEnd type="none" len="sm" w="sm"/>
          </a:ln>
        </p:spPr>
      </p:sp>
      <p:sp>
        <p:nvSpPr>
          <p:cNvPr name="TextBox 11" id="11"/>
          <p:cNvSpPr txBox="true"/>
          <p:nvPr/>
        </p:nvSpPr>
        <p:spPr>
          <a:xfrm rot="0">
            <a:off x="1028700" y="6610350"/>
            <a:ext cx="6461944" cy="2647950"/>
          </a:xfrm>
          <a:prstGeom prst="rect">
            <a:avLst/>
          </a:prstGeom>
        </p:spPr>
        <p:txBody>
          <a:bodyPr anchor="t" rtlCol="false" tIns="0" lIns="0" bIns="0" rIns="0">
            <a:spAutoFit/>
          </a:bodyPr>
          <a:lstStyle/>
          <a:p>
            <a:pPr marL="0" indent="0" lvl="0">
              <a:lnSpc>
                <a:spcPts val="4200"/>
              </a:lnSpc>
            </a:pPr>
            <a:r>
              <a:rPr lang="en-US" sz="3000" spc="60">
                <a:solidFill>
                  <a:srgbClr val="414B3B"/>
                </a:solidFill>
                <a:latin typeface="Open Sans"/>
              </a:rPr>
              <a:t>“Sotto la guida della passione, potenza e precisione: l'esperto venditore di macchine che trasforma le tue ambizioni in realtà.”</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descr="Car Flat Pictogram"/>
          <p:cNvSpPr/>
          <p:nvPr/>
        </p:nvSpPr>
        <p:spPr>
          <a:xfrm flipH="false" flipV="false" rot="0">
            <a:off x="0" y="6812173"/>
            <a:ext cx="6017016" cy="3474827"/>
          </a:xfrm>
          <a:custGeom>
            <a:avLst/>
            <a:gdLst/>
            <a:ahLst/>
            <a:cxnLst/>
            <a:rect r="r" b="b" t="t" l="l"/>
            <a:pathLst>
              <a:path h="3474827" w="6017016">
                <a:moveTo>
                  <a:pt x="0" y="0"/>
                </a:moveTo>
                <a:lnTo>
                  <a:pt x="6017016" y="0"/>
                </a:lnTo>
                <a:lnTo>
                  <a:pt x="6017016" y="3474827"/>
                </a:lnTo>
                <a:lnTo>
                  <a:pt x="0" y="34748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8CA87C"/>
            </a:solidFill>
          </p:spPr>
        </p:sp>
        <p:sp>
          <p:nvSpPr>
            <p:cNvPr name="TextBox 5" id="5"/>
            <p:cNvSpPr txBox="true"/>
            <p:nvPr/>
          </p:nvSpPr>
          <p:spPr>
            <a:xfrm>
              <a:off x="0" y="-57150"/>
              <a:ext cx="2408296" cy="2766483"/>
            </a:xfrm>
            <a:prstGeom prst="rect">
              <a:avLst/>
            </a:prstGeom>
          </p:spPr>
          <p:txBody>
            <a:bodyPr anchor="ctr" rtlCol="false" tIns="50800" lIns="50800" bIns="50800" rIns="50800"/>
            <a:lstStyle/>
            <a:p>
              <a:pPr algn="ctr">
                <a:lnSpc>
                  <a:spcPts val="3150"/>
                </a:lnSpc>
              </a:pPr>
            </a:p>
          </p:txBody>
        </p:sp>
      </p:grpSp>
      <p:sp>
        <p:nvSpPr>
          <p:cNvPr name="TextBox 6" id="6"/>
          <p:cNvSpPr txBox="true"/>
          <p:nvPr/>
        </p:nvSpPr>
        <p:spPr>
          <a:xfrm rot="0">
            <a:off x="10752986" y="4698628"/>
            <a:ext cx="6709976" cy="4029075"/>
          </a:xfrm>
          <a:prstGeom prst="rect">
            <a:avLst/>
          </a:prstGeom>
        </p:spPr>
        <p:txBody>
          <a:bodyPr anchor="t" rtlCol="false" tIns="0" lIns="0" bIns="0" rIns="0">
            <a:spAutoFit/>
          </a:bodyPr>
          <a:lstStyle/>
          <a:p>
            <a:pPr>
              <a:lnSpc>
                <a:spcPts val="6299"/>
              </a:lnSpc>
            </a:pPr>
            <a:r>
              <a:rPr lang="en-US" sz="6999" spc="139">
                <a:solidFill>
                  <a:srgbClr val="414B3B"/>
                </a:solidFill>
                <a:latin typeface="Archivo Black"/>
              </a:rPr>
              <a:t>MOTÖRHEAD</a:t>
            </a:r>
          </a:p>
          <a:p>
            <a:pPr>
              <a:lnSpc>
                <a:spcPts val="6299"/>
              </a:lnSpc>
            </a:pPr>
          </a:p>
          <a:p>
            <a:pPr>
              <a:lnSpc>
                <a:spcPts val="6299"/>
              </a:lnSpc>
            </a:pPr>
          </a:p>
          <a:p>
            <a:pPr>
              <a:lnSpc>
                <a:spcPts val="6299"/>
              </a:lnSpc>
            </a:pPr>
          </a:p>
          <a:p>
            <a:pPr algn="l" marL="0" indent="0" lvl="0">
              <a:lnSpc>
                <a:spcPts val="6299"/>
              </a:lnSpc>
              <a:spcBef>
                <a:spcPct val="0"/>
              </a:spcBef>
            </a:pPr>
          </a:p>
        </p:txBody>
      </p:sp>
      <p:sp>
        <p:nvSpPr>
          <p:cNvPr name="TextBox 7" id="7"/>
          <p:cNvSpPr txBox="true"/>
          <p:nvPr/>
        </p:nvSpPr>
        <p:spPr>
          <a:xfrm rot="0">
            <a:off x="2299455" y="4689103"/>
            <a:ext cx="6299200" cy="800008"/>
          </a:xfrm>
          <a:prstGeom prst="rect">
            <a:avLst/>
          </a:prstGeom>
        </p:spPr>
        <p:txBody>
          <a:bodyPr anchor="t" rtlCol="false" tIns="0" lIns="0" bIns="0" rIns="0">
            <a:spAutoFit/>
          </a:bodyPr>
          <a:lstStyle/>
          <a:p>
            <a:pPr algn="l" marL="0" indent="0" lvl="0">
              <a:lnSpc>
                <a:spcPts val="5847"/>
              </a:lnSpc>
              <a:spcBef>
                <a:spcPct val="0"/>
              </a:spcBef>
            </a:pPr>
            <a:r>
              <a:rPr lang="en-US" sz="6497" spc="324">
                <a:solidFill>
                  <a:srgbClr val="414B3B"/>
                </a:solidFill>
                <a:latin typeface="Archivo Black"/>
              </a:rPr>
              <a:t>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grpSp>
        <p:nvGrpSpPr>
          <p:cNvPr name="Group 2" id="2"/>
          <p:cNvGrpSpPr/>
          <p:nvPr/>
        </p:nvGrpSpPr>
        <p:grpSpPr>
          <a:xfrm rot="0">
            <a:off x="0" y="0"/>
            <a:ext cx="9430959" cy="10287000"/>
            <a:chOff x="0" y="0"/>
            <a:chExt cx="2483874" cy="2709333"/>
          </a:xfrm>
        </p:grpSpPr>
        <p:sp>
          <p:nvSpPr>
            <p:cNvPr name="Freeform 3" id="3"/>
            <p:cNvSpPr/>
            <p:nvPr/>
          </p:nvSpPr>
          <p:spPr>
            <a:xfrm flipH="false" flipV="false" rot="0">
              <a:off x="0" y="0"/>
              <a:ext cx="2483874" cy="2709333"/>
            </a:xfrm>
            <a:custGeom>
              <a:avLst/>
              <a:gdLst/>
              <a:ahLst/>
              <a:cxnLst/>
              <a:rect r="r" b="b" t="t" l="l"/>
              <a:pathLst>
                <a:path h="2709333" w="2483874">
                  <a:moveTo>
                    <a:pt x="0" y="0"/>
                  </a:moveTo>
                  <a:lnTo>
                    <a:pt x="2483874" y="0"/>
                  </a:lnTo>
                  <a:lnTo>
                    <a:pt x="2483874" y="2709333"/>
                  </a:lnTo>
                  <a:lnTo>
                    <a:pt x="0" y="2709333"/>
                  </a:lnTo>
                  <a:close/>
                </a:path>
              </a:pathLst>
            </a:custGeom>
            <a:solidFill>
              <a:srgbClr val="8CA87C"/>
            </a:solidFill>
          </p:spPr>
        </p:sp>
        <p:sp>
          <p:nvSpPr>
            <p:cNvPr name="TextBox 4" id="4"/>
            <p:cNvSpPr txBox="true"/>
            <p:nvPr/>
          </p:nvSpPr>
          <p:spPr>
            <a:xfrm>
              <a:off x="0" y="-57150"/>
              <a:ext cx="2483874" cy="2766483"/>
            </a:xfrm>
            <a:prstGeom prst="rect">
              <a:avLst/>
            </a:prstGeom>
          </p:spPr>
          <p:txBody>
            <a:bodyPr anchor="ctr" rtlCol="false" tIns="50800" lIns="50800" bIns="50800" rIns="50800"/>
            <a:lstStyle/>
            <a:p>
              <a:pPr algn="ctr">
                <a:lnSpc>
                  <a:spcPts val="3150"/>
                </a:lnSpc>
              </a:pPr>
            </a:p>
          </p:txBody>
        </p:sp>
      </p:grpSp>
      <p:sp>
        <p:nvSpPr>
          <p:cNvPr name="Freeform 5" id="5"/>
          <p:cNvSpPr/>
          <p:nvPr/>
        </p:nvSpPr>
        <p:spPr>
          <a:xfrm flipH="false" flipV="false" rot="0">
            <a:off x="998738" y="1832222"/>
            <a:ext cx="7433482" cy="6622557"/>
          </a:xfrm>
          <a:custGeom>
            <a:avLst/>
            <a:gdLst/>
            <a:ahLst/>
            <a:cxnLst/>
            <a:rect r="r" b="b" t="t" l="l"/>
            <a:pathLst>
              <a:path h="6622557" w="7433482">
                <a:moveTo>
                  <a:pt x="0" y="0"/>
                </a:moveTo>
                <a:lnTo>
                  <a:pt x="7433483" y="0"/>
                </a:lnTo>
                <a:lnTo>
                  <a:pt x="7433483" y="6622556"/>
                </a:lnTo>
                <a:lnTo>
                  <a:pt x="0" y="6622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868037" y="1104900"/>
            <a:ext cx="5122944" cy="828584"/>
          </a:xfrm>
          <a:prstGeom prst="rect">
            <a:avLst/>
          </a:prstGeom>
        </p:spPr>
        <p:txBody>
          <a:bodyPr anchor="t" rtlCol="false" tIns="0" lIns="0" bIns="0" rIns="0">
            <a:spAutoFit/>
          </a:bodyPr>
          <a:lstStyle/>
          <a:p>
            <a:pPr marL="0" indent="0" lvl="0">
              <a:lnSpc>
                <a:spcPts val="6295"/>
              </a:lnSpc>
            </a:pPr>
            <a:r>
              <a:rPr lang="en-US" sz="5995" spc="119">
                <a:solidFill>
                  <a:srgbClr val="414B3B"/>
                </a:solidFill>
                <a:latin typeface="Archivo Black"/>
              </a:rPr>
              <a:t>SU DI NOI</a:t>
            </a:r>
          </a:p>
        </p:txBody>
      </p:sp>
      <p:sp>
        <p:nvSpPr>
          <p:cNvPr name="TextBox 7" id="7"/>
          <p:cNvSpPr txBox="true"/>
          <p:nvPr/>
        </p:nvSpPr>
        <p:spPr>
          <a:xfrm rot="0">
            <a:off x="10185735" y="3072000"/>
            <a:ext cx="7416995" cy="6118225"/>
          </a:xfrm>
          <a:prstGeom prst="rect">
            <a:avLst/>
          </a:prstGeom>
        </p:spPr>
        <p:txBody>
          <a:bodyPr anchor="t" rtlCol="false" tIns="0" lIns="0" bIns="0" rIns="0">
            <a:spAutoFit/>
          </a:bodyPr>
          <a:lstStyle/>
          <a:p>
            <a:pPr>
              <a:lnSpc>
                <a:spcPts val="3499"/>
              </a:lnSpc>
            </a:pPr>
            <a:r>
              <a:rPr lang="en-US" sz="2499" spc="49">
                <a:solidFill>
                  <a:srgbClr val="414B3B"/>
                </a:solidFill>
                <a:latin typeface="Open Sans"/>
              </a:rPr>
              <a:t>Siamo lieti di presentarvi  Drivenchoice, un punto di riferimento per le vostre esigenze automobilistiche dal 2023. Attraverso il nostro sito, offriamo un'ampia gamma di modelli di automobili per soddisfare ogni preferenza e necessità. Il nostro obiettivo è rendere l'esperienza dell'utente pratica e semplice, permettendo agli utenti di accedere facilmente a una vasta selezione di veicoli.</a:t>
            </a:r>
          </a:p>
          <a:p>
            <a:pPr>
              <a:lnSpc>
                <a:spcPts val="3499"/>
              </a:lnSpc>
            </a:pPr>
          </a:p>
          <a:p>
            <a:pPr marL="0" indent="0" lvl="0">
              <a:lnSpc>
                <a:spcPts val="3499"/>
              </a:lnSpc>
            </a:pPr>
            <a:r>
              <a:rPr lang="en-US" sz="2499" spc="49">
                <a:solidFill>
                  <a:srgbClr val="414B3B"/>
                </a:solidFill>
                <a:latin typeface="Open Sans"/>
              </a:rPr>
              <a:t>Abbiamo implementato funzionalità intuitive e pratiche, garantendo che gli utenti possano navigare e trovare il veicolo perfetto per loro con facilità.</a:t>
            </a:r>
          </a:p>
        </p:txBody>
      </p:sp>
      <p:sp>
        <p:nvSpPr>
          <p:cNvPr name="AutoShape 8" id="8"/>
          <p:cNvSpPr/>
          <p:nvPr/>
        </p:nvSpPr>
        <p:spPr>
          <a:xfrm>
            <a:off x="10620511" y="1952534"/>
            <a:ext cx="5617996" cy="0"/>
          </a:xfrm>
          <a:prstGeom prst="line">
            <a:avLst/>
          </a:prstGeom>
          <a:ln cap="flat" w="38100">
            <a:solidFill>
              <a:srgbClr val="5D534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388817"/>
            <a:ext cx="5168852" cy="10675817"/>
            <a:chOff x="0" y="0"/>
            <a:chExt cx="1361344" cy="2811738"/>
          </a:xfrm>
        </p:grpSpPr>
        <p:sp>
          <p:nvSpPr>
            <p:cNvPr name="Freeform 4" id="4"/>
            <p:cNvSpPr/>
            <p:nvPr/>
          </p:nvSpPr>
          <p:spPr>
            <a:xfrm flipH="false" flipV="false" rot="0">
              <a:off x="0" y="0"/>
              <a:ext cx="1361344" cy="2811738"/>
            </a:xfrm>
            <a:custGeom>
              <a:avLst/>
              <a:gdLst/>
              <a:ahLst/>
              <a:cxnLst/>
              <a:rect r="r" b="b" t="t" l="l"/>
              <a:pathLst>
                <a:path h="2811738" w="1361344">
                  <a:moveTo>
                    <a:pt x="0" y="0"/>
                  </a:moveTo>
                  <a:lnTo>
                    <a:pt x="1361344" y="0"/>
                  </a:lnTo>
                  <a:lnTo>
                    <a:pt x="1361344" y="2811738"/>
                  </a:lnTo>
                  <a:lnTo>
                    <a:pt x="0" y="2811738"/>
                  </a:lnTo>
                  <a:close/>
                </a:path>
              </a:pathLst>
            </a:custGeom>
            <a:solidFill>
              <a:srgbClr val="8CA87C"/>
            </a:solidFill>
          </p:spPr>
        </p:sp>
        <p:sp>
          <p:nvSpPr>
            <p:cNvPr name="TextBox 5" id="5"/>
            <p:cNvSpPr txBox="true"/>
            <p:nvPr/>
          </p:nvSpPr>
          <p:spPr>
            <a:xfrm>
              <a:off x="0" y="-57150"/>
              <a:ext cx="1361344" cy="2868888"/>
            </a:xfrm>
            <a:prstGeom prst="rect">
              <a:avLst/>
            </a:prstGeom>
          </p:spPr>
          <p:txBody>
            <a:bodyPr anchor="ctr" rtlCol="false" tIns="50800" lIns="50800" bIns="50800" rIns="50800"/>
            <a:lstStyle/>
            <a:p>
              <a:pPr algn="ctr">
                <a:lnSpc>
                  <a:spcPts val="3150"/>
                </a:lnSpc>
              </a:pPr>
            </a:p>
          </p:txBody>
        </p:sp>
      </p:grpSp>
      <p:sp>
        <p:nvSpPr>
          <p:cNvPr name="AutoShape 6" id="6"/>
          <p:cNvSpPr/>
          <p:nvPr/>
        </p:nvSpPr>
        <p:spPr>
          <a:xfrm flipV="true">
            <a:off x="186668" y="2644734"/>
            <a:ext cx="3069667" cy="0"/>
          </a:xfrm>
          <a:prstGeom prst="line">
            <a:avLst/>
          </a:prstGeom>
          <a:ln cap="rnd" w="47625">
            <a:solidFill>
              <a:srgbClr val="414B3B"/>
            </a:solidFill>
            <a:prstDash val="solid"/>
            <a:headEnd type="none" len="sm" w="sm"/>
            <a:tailEnd type="none" len="sm" w="sm"/>
          </a:ln>
        </p:spPr>
      </p:sp>
      <p:sp>
        <p:nvSpPr>
          <p:cNvPr name="Freeform 7" id="7"/>
          <p:cNvSpPr/>
          <p:nvPr/>
        </p:nvSpPr>
        <p:spPr>
          <a:xfrm flipH="false" flipV="false" rot="0">
            <a:off x="5349827" y="0"/>
            <a:ext cx="3105091" cy="2644734"/>
          </a:xfrm>
          <a:custGeom>
            <a:avLst/>
            <a:gdLst/>
            <a:ahLst/>
            <a:cxnLst/>
            <a:rect r="r" b="b" t="t" l="l"/>
            <a:pathLst>
              <a:path h="2644734" w="3105091">
                <a:moveTo>
                  <a:pt x="0" y="0"/>
                </a:moveTo>
                <a:lnTo>
                  <a:pt x="3105091" y="0"/>
                </a:lnTo>
                <a:lnTo>
                  <a:pt x="3105091" y="2644734"/>
                </a:lnTo>
                <a:lnTo>
                  <a:pt x="0" y="2644734"/>
                </a:lnTo>
                <a:lnTo>
                  <a:pt x="0" y="0"/>
                </a:lnTo>
                <a:close/>
              </a:path>
            </a:pathLst>
          </a:custGeom>
          <a:blipFill>
            <a:blip r:embed="rId3"/>
            <a:stretch>
              <a:fillRect l="-93991" t="-30099" r="-58387" b="-36574"/>
            </a:stretch>
          </a:blipFill>
        </p:spPr>
      </p:sp>
      <p:grpSp>
        <p:nvGrpSpPr>
          <p:cNvPr name="Group 8" id="8"/>
          <p:cNvGrpSpPr/>
          <p:nvPr/>
        </p:nvGrpSpPr>
        <p:grpSpPr>
          <a:xfrm rot="0">
            <a:off x="8635893" y="0"/>
            <a:ext cx="2945283" cy="2644734"/>
            <a:chOff x="0" y="0"/>
            <a:chExt cx="3927044" cy="3526313"/>
          </a:xfrm>
        </p:grpSpPr>
        <p:sp>
          <p:nvSpPr>
            <p:cNvPr name="Freeform 9" id="9"/>
            <p:cNvSpPr/>
            <p:nvPr/>
          </p:nvSpPr>
          <p:spPr>
            <a:xfrm flipH="false" flipV="false" rot="0">
              <a:off x="0" y="0"/>
              <a:ext cx="3927044" cy="1355885"/>
            </a:xfrm>
            <a:custGeom>
              <a:avLst/>
              <a:gdLst/>
              <a:ahLst/>
              <a:cxnLst/>
              <a:rect r="r" b="b" t="t" l="l"/>
              <a:pathLst>
                <a:path h="1355885" w="3927044">
                  <a:moveTo>
                    <a:pt x="0" y="0"/>
                  </a:moveTo>
                  <a:lnTo>
                    <a:pt x="3927044" y="0"/>
                  </a:lnTo>
                  <a:lnTo>
                    <a:pt x="3927044" y="1355885"/>
                  </a:lnTo>
                  <a:lnTo>
                    <a:pt x="0" y="1355885"/>
                  </a:lnTo>
                  <a:lnTo>
                    <a:pt x="0" y="0"/>
                  </a:lnTo>
                  <a:close/>
                </a:path>
              </a:pathLst>
            </a:custGeom>
            <a:blipFill>
              <a:blip r:embed="rId4"/>
              <a:stretch>
                <a:fillRect l="-120979" t="-87571" r="-44955" b="-245680"/>
              </a:stretch>
            </a:blipFill>
          </p:spPr>
        </p:sp>
        <p:sp>
          <p:nvSpPr>
            <p:cNvPr name="Freeform 10" id="10"/>
            <p:cNvSpPr/>
            <p:nvPr/>
          </p:nvSpPr>
          <p:spPr>
            <a:xfrm flipH="false" flipV="false" rot="0">
              <a:off x="0" y="1355885"/>
              <a:ext cx="3927044" cy="2170428"/>
            </a:xfrm>
            <a:custGeom>
              <a:avLst/>
              <a:gdLst/>
              <a:ahLst/>
              <a:cxnLst/>
              <a:rect r="r" b="b" t="t" l="l"/>
              <a:pathLst>
                <a:path h="2170428" w="3927044">
                  <a:moveTo>
                    <a:pt x="0" y="0"/>
                  </a:moveTo>
                  <a:lnTo>
                    <a:pt x="3927044" y="0"/>
                  </a:lnTo>
                  <a:lnTo>
                    <a:pt x="3927044" y="2170428"/>
                  </a:lnTo>
                  <a:lnTo>
                    <a:pt x="0" y="2170428"/>
                  </a:lnTo>
                  <a:lnTo>
                    <a:pt x="0" y="0"/>
                  </a:lnTo>
                  <a:close/>
                </a:path>
              </a:pathLst>
            </a:custGeom>
            <a:blipFill>
              <a:blip r:embed="rId5"/>
              <a:stretch>
                <a:fillRect l="-104007" t="-162112" r="-356064" b="-307903"/>
              </a:stretch>
            </a:blipFill>
          </p:spPr>
        </p:sp>
      </p:grpSp>
      <p:grpSp>
        <p:nvGrpSpPr>
          <p:cNvPr name="Group 11" id="11"/>
          <p:cNvGrpSpPr/>
          <p:nvPr/>
        </p:nvGrpSpPr>
        <p:grpSpPr>
          <a:xfrm rot="0">
            <a:off x="11763416" y="9525"/>
            <a:ext cx="3233153" cy="10287000"/>
            <a:chOff x="0" y="0"/>
            <a:chExt cx="4310871" cy="13716000"/>
          </a:xfrm>
        </p:grpSpPr>
        <p:sp>
          <p:nvSpPr>
            <p:cNvPr name="Freeform 12" id="12"/>
            <p:cNvSpPr/>
            <p:nvPr/>
          </p:nvSpPr>
          <p:spPr>
            <a:xfrm flipH="false" flipV="false" rot="0">
              <a:off x="0" y="0"/>
              <a:ext cx="4310871" cy="6183918"/>
            </a:xfrm>
            <a:custGeom>
              <a:avLst/>
              <a:gdLst/>
              <a:ahLst/>
              <a:cxnLst/>
              <a:rect r="r" b="b" t="t" l="l"/>
              <a:pathLst>
                <a:path h="6183918" w="4310871">
                  <a:moveTo>
                    <a:pt x="0" y="0"/>
                  </a:moveTo>
                  <a:lnTo>
                    <a:pt x="4310871" y="0"/>
                  </a:lnTo>
                  <a:lnTo>
                    <a:pt x="4310871" y="6183918"/>
                  </a:lnTo>
                  <a:lnTo>
                    <a:pt x="0" y="6183918"/>
                  </a:lnTo>
                  <a:lnTo>
                    <a:pt x="0" y="0"/>
                  </a:lnTo>
                  <a:close/>
                </a:path>
              </a:pathLst>
            </a:custGeom>
            <a:blipFill>
              <a:blip r:embed="rId5"/>
              <a:stretch>
                <a:fillRect l="-207959" t="-61070" r="-254395" b="-59442"/>
              </a:stretch>
            </a:blipFill>
          </p:spPr>
        </p:sp>
        <p:sp>
          <p:nvSpPr>
            <p:cNvPr name="Freeform 13" id="13"/>
            <p:cNvSpPr/>
            <p:nvPr/>
          </p:nvSpPr>
          <p:spPr>
            <a:xfrm flipH="false" flipV="false" rot="0">
              <a:off x="0" y="6183918"/>
              <a:ext cx="4310871" cy="7532082"/>
            </a:xfrm>
            <a:custGeom>
              <a:avLst/>
              <a:gdLst/>
              <a:ahLst/>
              <a:cxnLst/>
              <a:rect r="r" b="b" t="t" l="l"/>
              <a:pathLst>
                <a:path h="7532082" w="4310871">
                  <a:moveTo>
                    <a:pt x="0" y="0"/>
                  </a:moveTo>
                  <a:lnTo>
                    <a:pt x="4310871" y="0"/>
                  </a:lnTo>
                  <a:lnTo>
                    <a:pt x="4310871" y="7532082"/>
                  </a:lnTo>
                  <a:lnTo>
                    <a:pt x="0" y="7532082"/>
                  </a:lnTo>
                  <a:lnTo>
                    <a:pt x="0" y="0"/>
                  </a:lnTo>
                  <a:close/>
                </a:path>
              </a:pathLst>
            </a:custGeom>
            <a:blipFill>
              <a:blip r:embed="rId6"/>
              <a:stretch>
                <a:fillRect l="-304306" t="-57119" r="-158873" b="-24189"/>
              </a:stretch>
            </a:blipFill>
          </p:spPr>
        </p:sp>
      </p:grpSp>
      <p:sp>
        <p:nvSpPr>
          <p:cNvPr name="Freeform 14" id="14"/>
          <p:cNvSpPr/>
          <p:nvPr/>
        </p:nvSpPr>
        <p:spPr>
          <a:xfrm flipH="false" flipV="false" rot="0">
            <a:off x="15177544" y="0"/>
            <a:ext cx="3110456" cy="5463760"/>
          </a:xfrm>
          <a:custGeom>
            <a:avLst/>
            <a:gdLst/>
            <a:ahLst/>
            <a:cxnLst/>
            <a:rect r="r" b="b" t="t" l="l"/>
            <a:pathLst>
              <a:path h="5463760" w="3110456">
                <a:moveTo>
                  <a:pt x="0" y="0"/>
                </a:moveTo>
                <a:lnTo>
                  <a:pt x="3110456" y="0"/>
                </a:lnTo>
                <a:lnTo>
                  <a:pt x="3110456" y="5463760"/>
                </a:lnTo>
                <a:lnTo>
                  <a:pt x="0" y="5463760"/>
                </a:lnTo>
                <a:lnTo>
                  <a:pt x="0" y="0"/>
                </a:lnTo>
                <a:close/>
              </a:path>
            </a:pathLst>
          </a:custGeom>
          <a:blipFill>
            <a:blip r:embed="rId6"/>
            <a:stretch>
              <a:fillRect l="-408800" t="-50035" r="-55218" b="-30577"/>
            </a:stretch>
          </a:blipFill>
        </p:spPr>
      </p:sp>
      <p:sp>
        <p:nvSpPr>
          <p:cNvPr name="TextBox 15" id="15"/>
          <p:cNvSpPr txBox="true"/>
          <p:nvPr/>
        </p:nvSpPr>
        <p:spPr>
          <a:xfrm rot="0">
            <a:off x="186668" y="894712"/>
            <a:ext cx="4982183" cy="1167155"/>
          </a:xfrm>
          <a:prstGeom prst="rect">
            <a:avLst/>
          </a:prstGeom>
        </p:spPr>
        <p:txBody>
          <a:bodyPr anchor="t" rtlCol="false" tIns="0" lIns="0" bIns="0" rIns="0">
            <a:spAutoFit/>
          </a:bodyPr>
          <a:lstStyle/>
          <a:p>
            <a:pPr marL="0" indent="0" lvl="0">
              <a:lnSpc>
                <a:spcPts val="4567"/>
              </a:lnSpc>
            </a:pPr>
            <a:r>
              <a:rPr lang="en-US" sz="4152" spc="83">
                <a:solidFill>
                  <a:srgbClr val="000000"/>
                </a:solidFill>
                <a:latin typeface="Archivo Black"/>
              </a:rPr>
              <a:t>METODOLOGIA</a:t>
            </a:r>
          </a:p>
          <a:p>
            <a:pPr marL="0" indent="0" lvl="0">
              <a:lnSpc>
                <a:spcPts val="4567"/>
              </a:lnSpc>
            </a:pPr>
            <a:r>
              <a:rPr lang="en-US" sz="4152" spc="83">
                <a:solidFill>
                  <a:srgbClr val="000000"/>
                </a:solidFill>
                <a:latin typeface="Archivo Black"/>
              </a:rPr>
              <a:t>SCRUM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Freeform 2" id="2"/>
          <p:cNvSpPr/>
          <p:nvPr/>
        </p:nvSpPr>
        <p:spPr>
          <a:xfrm flipH="false" flipV="false" rot="0">
            <a:off x="7327023" y="450133"/>
            <a:ext cx="1841506" cy="1868687"/>
          </a:xfrm>
          <a:custGeom>
            <a:avLst/>
            <a:gdLst/>
            <a:ahLst/>
            <a:cxnLst/>
            <a:rect r="r" b="b" t="t" l="l"/>
            <a:pathLst>
              <a:path h="1868687" w="1841506">
                <a:moveTo>
                  <a:pt x="0" y="0"/>
                </a:moveTo>
                <a:lnTo>
                  <a:pt x="1841507" y="0"/>
                </a:lnTo>
                <a:lnTo>
                  <a:pt x="1841507" y="1868688"/>
                </a:lnTo>
                <a:lnTo>
                  <a:pt x="0" y="1868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43876" y="3147496"/>
            <a:ext cx="1837602" cy="1837602"/>
          </a:xfrm>
          <a:custGeom>
            <a:avLst/>
            <a:gdLst/>
            <a:ahLst/>
            <a:cxnLst/>
            <a:rect r="r" b="b" t="t" l="l"/>
            <a:pathLst>
              <a:path h="1837602" w="1837602">
                <a:moveTo>
                  <a:pt x="0" y="0"/>
                </a:moveTo>
                <a:lnTo>
                  <a:pt x="1837603" y="0"/>
                </a:lnTo>
                <a:lnTo>
                  <a:pt x="1837603" y="1837602"/>
                </a:lnTo>
                <a:lnTo>
                  <a:pt x="0" y="1837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785424" y="5526521"/>
            <a:ext cx="3000246" cy="1712868"/>
          </a:xfrm>
          <a:custGeom>
            <a:avLst/>
            <a:gdLst/>
            <a:ahLst/>
            <a:cxnLst/>
            <a:rect r="r" b="b" t="t" l="l"/>
            <a:pathLst>
              <a:path h="1712868" w="3000246">
                <a:moveTo>
                  <a:pt x="0" y="0"/>
                </a:moveTo>
                <a:lnTo>
                  <a:pt x="3000246" y="0"/>
                </a:lnTo>
                <a:lnTo>
                  <a:pt x="3000246" y="1712868"/>
                </a:lnTo>
                <a:lnTo>
                  <a:pt x="0" y="1712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0" y="0"/>
            <a:ext cx="6487951" cy="10287000"/>
            <a:chOff x="0" y="0"/>
            <a:chExt cx="1708761" cy="2709333"/>
          </a:xfrm>
        </p:grpSpPr>
        <p:sp>
          <p:nvSpPr>
            <p:cNvPr name="Freeform 6" id="6"/>
            <p:cNvSpPr/>
            <p:nvPr/>
          </p:nvSpPr>
          <p:spPr>
            <a:xfrm flipH="false" flipV="false" rot="0">
              <a:off x="0" y="0"/>
              <a:ext cx="1708761" cy="2709333"/>
            </a:xfrm>
            <a:custGeom>
              <a:avLst/>
              <a:gdLst/>
              <a:ahLst/>
              <a:cxnLst/>
              <a:rect r="r" b="b" t="t" l="l"/>
              <a:pathLst>
                <a:path h="2709333" w="1708761">
                  <a:moveTo>
                    <a:pt x="0" y="0"/>
                  </a:moveTo>
                  <a:lnTo>
                    <a:pt x="1708761" y="0"/>
                  </a:lnTo>
                  <a:lnTo>
                    <a:pt x="1708761" y="2709333"/>
                  </a:lnTo>
                  <a:lnTo>
                    <a:pt x="0" y="2709333"/>
                  </a:lnTo>
                  <a:close/>
                </a:path>
              </a:pathLst>
            </a:custGeom>
            <a:solidFill>
              <a:srgbClr val="8CA87C"/>
            </a:solidFill>
          </p:spPr>
        </p:sp>
        <p:sp>
          <p:nvSpPr>
            <p:cNvPr name="TextBox 7" id="7"/>
            <p:cNvSpPr txBox="true"/>
            <p:nvPr/>
          </p:nvSpPr>
          <p:spPr>
            <a:xfrm>
              <a:off x="0" y="-57150"/>
              <a:ext cx="1708761" cy="2766483"/>
            </a:xfrm>
            <a:prstGeom prst="rect">
              <a:avLst/>
            </a:prstGeom>
          </p:spPr>
          <p:txBody>
            <a:bodyPr anchor="ctr" rtlCol="false" tIns="50800" lIns="50800" bIns="50800" rIns="50800"/>
            <a:lstStyle/>
            <a:p>
              <a:pPr algn="ctr">
                <a:lnSpc>
                  <a:spcPts val="3150"/>
                </a:lnSpc>
              </a:pPr>
            </a:p>
          </p:txBody>
        </p:sp>
      </p:grpSp>
      <p:sp>
        <p:nvSpPr>
          <p:cNvPr name="Freeform 8" id="8"/>
          <p:cNvSpPr/>
          <p:nvPr/>
        </p:nvSpPr>
        <p:spPr>
          <a:xfrm flipH="false" flipV="false" rot="0">
            <a:off x="7405124" y="7780812"/>
            <a:ext cx="1685305" cy="2108539"/>
          </a:xfrm>
          <a:custGeom>
            <a:avLst/>
            <a:gdLst/>
            <a:ahLst/>
            <a:cxnLst/>
            <a:rect r="r" b="b" t="t" l="l"/>
            <a:pathLst>
              <a:path h="2108539" w="1685305">
                <a:moveTo>
                  <a:pt x="0" y="0"/>
                </a:moveTo>
                <a:lnTo>
                  <a:pt x="1685305" y="0"/>
                </a:lnTo>
                <a:lnTo>
                  <a:pt x="1685305" y="2108539"/>
                </a:lnTo>
                <a:lnTo>
                  <a:pt x="0" y="21085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480003" y="4432774"/>
            <a:ext cx="1421452" cy="1421452"/>
          </a:xfrm>
          <a:custGeom>
            <a:avLst/>
            <a:gdLst/>
            <a:ahLst/>
            <a:cxnLst/>
            <a:rect r="r" b="b" t="t" l="l"/>
            <a:pathLst>
              <a:path h="1421452" w="1421452">
                <a:moveTo>
                  <a:pt x="0" y="0"/>
                </a:moveTo>
                <a:lnTo>
                  <a:pt x="1421452" y="0"/>
                </a:lnTo>
                <a:lnTo>
                  <a:pt x="1421452" y="1421452"/>
                </a:lnTo>
                <a:lnTo>
                  <a:pt x="0" y="14214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3955112" y="1492220"/>
            <a:ext cx="1467552" cy="1467552"/>
          </a:xfrm>
          <a:custGeom>
            <a:avLst/>
            <a:gdLst/>
            <a:ahLst/>
            <a:cxnLst/>
            <a:rect r="r" b="b" t="t" l="l"/>
            <a:pathLst>
              <a:path h="1467552" w="1467552">
                <a:moveTo>
                  <a:pt x="0" y="0"/>
                </a:moveTo>
                <a:lnTo>
                  <a:pt x="1467553" y="0"/>
                </a:lnTo>
                <a:lnTo>
                  <a:pt x="1467553" y="1467552"/>
                </a:lnTo>
                <a:lnTo>
                  <a:pt x="0" y="14675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9791661" y="1181215"/>
            <a:ext cx="2568423" cy="679159"/>
          </a:xfrm>
          <a:prstGeom prst="rect">
            <a:avLst/>
          </a:prstGeom>
        </p:spPr>
        <p:txBody>
          <a:bodyPr anchor="t" rtlCol="false" tIns="0" lIns="0" bIns="0" rIns="0">
            <a:spAutoFit/>
          </a:bodyPr>
          <a:lstStyle/>
          <a:p>
            <a:pPr algn="l" marL="0" indent="0" lvl="0">
              <a:lnSpc>
                <a:spcPts val="2695"/>
              </a:lnSpc>
              <a:spcBef>
                <a:spcPct val="0"/>
              </a:spcBef>
            </a:pPr>
            <a:r>
              <a:rPr lang="en-US" sz="2778" spc="55" strike="noStrike" u="none">
                <a:solidFill>
                  <a:srgbClr val="414B3B"/>
                </a:solidFill>
                <a:latin typeface="Archivo Black"/>
              </a:rPr>
              <a:t>POWER BI:</a:t>
            </a:r>
          </a:p>
          <a:p>
            <a:pPr algn="l" marL="0" indent="0" lvl="0">
              <a:lnSpc>
                <a:spcPts val="2695"/>
              </a:lnSpc>
              <a:spcBef>
                <a:spcPct val="0"/>
              </a:spcBef>
            </a:pPr>
            <a:r>
              <a:rPr lang="en-US" sz="2778" spc="55" strike="noStrike" u="none">
                <a:solidFill>
                  <a:srgbClr val="414B3B"/>
                </a:solidFill>
                <a:latin typeface="Archivo Black"/>
              </a:rPr>
              <a:t>GRAFICI</a:t>
            </a:r>
          </a:p>
        </p:txBody>
      </p:sp>
      <p:sp>
        <p:nvSpPr>
          <p:cNvPr name="TextBox 12" id="12"/>
          <p:cNvSpPr txBox="true"/>
          <p:nvPr/>
        </p:nvSpPr>
        <p:spPr>
          <a:xfrm rot="0">
            <a:off x="10007602" y="3612975"/>
            <a:ext cx="2352482" cy="690756"/>
          </a:xfrm>
          <a:prstGeom prst="rect">
            <a:avLst/>
          </a:prstGeom>
        </p:spPr>
        <p:txBody>
          <a:bodyPr anchor="t" rtlCol="false" tIns="0" lIns="0" bIns="0" rIns="0">
            <a:spAutoFit/>
          </a:bodyPr>
          <a:lstStyle/>
          <a:p>
            <a:pPr algn="l" marL="0" indent="0" lvl="0">
              <a:lnSpc>
                <a:spcPts val="2695"/>
              </a:lnSpc>
              <a:spcBef>
                <a:spcPct val="0"/>
              </a:spcBef>
            </a:pPr>
            <a:r>
              <a:rPr lang="en-US" sz="2778" spc="55" strike="noStrike" u="none">
                <a:solidFill>
                  <a:srgbClr val="414B3B"/>
                </a:solidFill>
                <a:latin typeface="Archivo Black"/>
              </a:rPr>
              <a:t>PYTHON:</a:t>
            </a:r>
          </a:p>
          <a:p>
            <a:pPr algn="l" marL="0" indent="0" lvl="0">
              <a:lnSpc>
                <a:spcPts val="2695"/>
              </a:lnSpc>
              <a:spcBef>
                <a:spcPct val="0"/>
              </a:spcBef>
            </a:pPr>
            <a:r>
              <a:rPr lang="en-US" sz="2778" spc="55" strike="noStrike" u="none">
                <a:solidFill>
                  <a:srgbClr val="414B3B"/>
                </a:solidFill>
                <a:latin typeface="Archivo Black"/>
              </a:rPr>
              <a:t>BACK-END</a:t>
            </a:r>
          </a:p>
        </p:txBody>
      </p:sp>
      <p:sp>
        <p:nvSpPr>
          <p:cNvPr name="TextBox 13" id="13"/>
          <p:cNvSpPr txBox="true"/>
          <p:nvPr/>
        </p:nvSpPr>
        <p:spPr>
          <a:xfrm rot="0">
            <a:off x="10083144" y="6140099"/>
            <a:ext cx="2276940" cy="690756"/>
          </a:xfrm>
          <a:prstGeom prst="rect">
            <a:avLst/>
          </a:prstGeom>
        </p:spPr>
        <p:txBody>
          <a:bodyPr anchor="t" rtlCol="false" tIns="0" lIns="0" bIns="0" rIns="0">
            <a:spAutoFit/>
          </a:bodyPr>
          <a:lstStyle/>
          <a:p>
            <a:pPr algn="l" marL="0" indent="0" lvl="0">
              <a:lnSpc>
                <a:spcPts val="2695"/>
              </a:lnSpc>
              <a:spcBef>
                <a:spcPct val="0"/>
              </a:spcBef>
            </a:pPr>
            <a:r>
              <a:rPr lang="en-US" sz="2778" spc="55" strike="noStrike" u="none">
                <a:solidFill>
                  <a:srgbClr val="414B3B"/>
                </a:solidFill>
                <a:latin typeface="Archivo Black"/>
              </a:rPr>
              <a:t>MYSQL:</a:t>
            </a:r>
          </a:p>
          <a:p>
            <a:pPr algn="l" marL="0" indent="0" lvl="0">
              <a:lnSpc>
                <a:spcPts val="2695"/>
              </a:lnSpc>
              <a:spcBef>
                <a:spcPct val="0"/>
              </a:spcBef>
            </a:pPr>
            <a:r>
              <a:rPr lang="en-US" sz="2778" spc="55" strike="noStrike" u="none">
                <a:solidFill>
                  <a:srgbClr val="414B3B"/>
                </a:solidFill>
                <a:latin typeface="Archivo Black"/>
              </a:rPr>
              <a:t>DATABASE</a:t>
            </a:r>
          </a:p>
        </p:txBody>
      </p:sp>
      <p:sp>
        <p:nvSpPr>
          <p:cNvPr name="TextBox 14" id="14"/>
          <p:cNvSpPr txBox="true"/>
          <p:nvPr/>
        </p:nvSpPr>
        <p:spPr>
          <a:xfrm rot="0">
            <a:off x="308362" y="4088681"/>
            <a:ext cx="5686038" cy="782395"/>
          </a:xfrm>
          <a:prstGeom prst="rect">
            <a:avLst/>
          </a:prstGeom>
        </p:spPr>
        <p:txBody>
          <a:bodyPr anchor="t" rtlCol="false" tIns="0" lIns="0" bIns="0" rIns="0">
            <a:spAutoFit/>
          </a:bodyPr>
          <a:lstStyle/>
          <a:p>
            <a:pPr algn="l" marL="0" indent="0" lvl="0">
              <a:lnSpc>
                <a:spcPts val="5738"/>
              </a:lnSpc>
              <a:spcBef>
                <a:spcPct val="0"/>
              </a:spcBef>
            </a:pPr>
            <a:r>
              <a:rPr lang="en-US" sz="5915" spc="118" u="none">
                <a:solidFill>
                  <a:srgbClr val="414B3B"/>
                </a:solidFill>
                <a:latin typeface="Archivo Black"/>
              </a:rPr>
              <a:t>TECNOLOGIE</a:t>
            </a:r>
          </a:p>
        </p:txBody>
      </p:sp>
      <p:sp>
        <p:nvSpPr>
          <p:cNvPr name="TextBox 15" id="15"/>
          <p:cNvSpPr txBox="true"/>
          <p:nvPr/>
        </p:nvSpPr>
        <p:spPr>
          <a:xfrm rot="0">
            <a:off x="10007602" y="8433158"/>
            <a:ext cx="2705020" cy="1024131"/>
          </a:xfrm>
          <a:prstGeom prst="rect">
            <a:avLst/>
          </a:prstGeom>
        </p:spPr>
        <p:txBody>
          <a:bodyPr anchor="t" rtlCol="false" tIns="0" lIns="0" bIns="0" rIns="0">
            <a:spAutoFit/>
          </a:bodyPr>
          <a:lstStyle/>
          <a:p>
            <a:pPr algn="l" marL="0" indent="0" lvl="0">
              <a:lnSpc>
                <a:spcPts val="2695"/>
              </a:lnSpc>
              <a:spcBef>
                <a:spcPct val="0"/>
              </a:spcBef>
            </a:pPr>
            <a:r>
              <a:rPr lang="en-US" sz="2778" spc="55" strike="noStrike" u="none">
                <a:solidFill>
                  <a:srgbClr val="414B3B"/>
                </a:solidFill>
                <a:latin typeface="Archivo Black"/>
              </a:rPr>
              <a:t>HTML:</a:t>
            </a:r>
          </a:p>
          <a:p>
            <a:pPr algn="l" marL="0" indent="0" lvl="0">
              <a:lnSpc>
                <a:spcPts val="2695"/>
              </a:lnSpc>
              <a:spcBef>
                <a:spcPct val="0"/>
              </a:spcBef>
            </a:pPr>
            <a:r>
              <a:rPr lang="en-US" sz="2778" spc="55" strike="noStrike" u="none">
                <a:solidFill>
                  <a:srgbClr val="414B3B"/>
                </a:solidFill>
                <a:latin typeface="Archivo Black"/>
              </a:rPr>
              <a:t>CSS</a:t>
            </a:r>
          </a:p>
          <a:p>
            <a:pPr algn="l" marL="0" indent="0" lvl="0">
              <a:lnSpc>
                <a:spcPts val="2695"/>
              </a:lnSpc>
              <a:spcBef>
                <a:spcPct val="0"/>
              </a:spcBef>
            </a:pPr>
            <a:r>
              <a:rPr lang="en-US" sz="2778" spc="55" strike="noStrike" u="none">
                <a:solidFill>
                  <a:srgbClr val="414B3B"/>
                </a:solidFill>
                <a:latin typeface="Archivo Black"/>
              </a:rPr>
              <a:t>BOOTSTRAP</a:t>
            </a:r>
          </a:p>
        </p:txBody>
      </p:sp>
      <p:sp>
        <p:nvSpPr>
          <p:cNvPr name="TextBox 16" id="16"/>
          <p:cNvSpPr txBox="true"/>
          <p:nvPr/>
        </p:nvSpPr>
        <p:spPr>
          <a:xfrm rot="0">
            <a:off x="15131354" y="4848158"/>
            <a:ext cx="3166171" cy="647834"/>
          </a:xfrm>
          <a:prstGeom prst="rect">
            <a:avLst/>
          </a:prstGeom>
        </p:spPr>
        <p:txBody>
          <a:bodyPr anchor="t" rtlCol="false" tIns="0" lIns="0" bIns="0" rIns="0">
            <a:spAutoFit/>
          </a:bodyPr>
          <a:lstStyle/>
          <a:p>
            <a:pPr algn="l" marL="0" indent="0" lvl="0">
              <a:lnSpc>
                <a:spcPts val="2477"/>
              </a:lnSpc>
            </a:pPr>
            <a:r>
              <a:rPr lang="en-US" sz="2315" spc="46" strike="noStrike" u="none">
                <a:solidFill>
                  <a:srgbClr val="414B3B"/>
                </a:solidFill>
                <a:latin typeface="Archivo Black"/>
              </a:rPr>
              <a:t>TRELLO:</a:t>
            </a:r>
          </a:p>
          <a:p>
            <a:pPr algn="l" marL="0" indent="0" lvl="0">
              <a:lnSpc>
                <a:spcPts val="2477"/>
              </a:lnSpc>
            </a:pPr>
            <a:r>
              <a:rPr lang="en-US" sz="2315" spc="46" strike="noStrike" u="none">
                <a:solidFill>
                  <a:srgbClr val="414B3B"/>
                </a:solidFill>
                <a:latin typeface="Archivo Black"/>
              </a:rPr>
              <a:t>METODO </a:t>
            </a:r>
            <a:r>
              <a:rPr lang="en-US" sz="2315" spc="46">
                <a:solidFill>
                  <a:srgbClr val="414B3B"/>
                </a:solidFill>
                <a:latin typeface="Archivo Black"/>
              </a:rPr>
              <a:t>SCRUM</a:t>
            </a:r>
          </a:p>
        </p:txBody>
      </p:sp>
      <p:sp>
        <p:nvSpPr>
          <p:cNvPr name="TextBox 17" id="17"/>
          <p:cNvSpPr txBox="true"/>
          <p:nvPr/>
        </p:nvSpPr>
        <p:spPr>
          <a:xfrm rot="0">
            <a:off x="13955112" y="1085850"/>
            <a:ext cx="2352482" cy="357381"/>
          </a:xfrm>
          <a:prstGeom prst="rect">
            <a:avLst/>
          </a:prstGeom>
        </p:spPr>
        <p:txBody>
          <a:bodyPr anchor="t" rtlCol="false" tIns="0" lIns="0" bIns="0" rIns="0">
            <a:spAutoFit/>
          </a:bodyPr>
          <a:lstStyle/>
          <a:p>
            <a:pPr algn="l" marL="0" indent="0" lvl="0">
              <a:lnSpc>
                <a:spcPts val="2695"/>
              </a:lnSpc>
              <a:spcBef>
                <a:spcPct val="0"/>
              </a:spcBef>
            </a:pPr>
            <a:r>
              <a:rPr lang="en-US" sz="2778" spc="55">
                <a:solidFill>
                  <a:srgbClr val="414B3B"/>
                </a:solidFill>
                <a:latin typeface="Archivo Black"/>
              </a:rPr>
              <a:t>GITHUB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grpSp>
        <p:nvGrpSpPr>
          <p:cNvPr name="Group 2" id="2"/>
          <p:cNvGrpSpPr/>
          <p:nvPr/>
        </p:nvGrpSpPr>
        <p:grpSpPr>
          <a:xfrm rot="5400000">
            <a:off x="6408240" y="-7983205"/>
            <a:ext cx="4437751" cy="19540231"/>
            <a:chOff x="0" y="0"/>
            <a:chExt cx="1168790" cy="5146398"/>
          </a:xfrm>
        </p:grpSpPr>
        <p:sp>
          <p:nvSpPr>
            <p:cNvPr name="Freeform 3" id="3"/>
            <p:cNvSpPr/>
            <p:nvPr/>
          </p:nvSpPr>
          <p:spPr>
            <a:xfrm flipH="false" flipV="false" rot="0">
              <a:off x="0" y="0"/>
              <a:ext cx="1168790" cy="5146398"/>
            </a:xfrm>
            <a:custGeom>
              <a:avLst/>
              <a:gdLst/>
              <a:ahLst/>
              <a:cxnLst/>
              <a:rect r="r" b="b" t="t" l="l"/>
              <a:pathLst>
                <a:path h="5146398" w="1168790">
                  <a:moveTo>
                    <a:pt x="0" y="0"/>
                  </a:moveTo>
                  <a:lnTo>
                    <a:pt x="1168790" y="0"/>
                  </a:lnTo>
                  <a:lnTo>
                    <a:pt x="1168790" y="5146398"/>
                  </a:lnTo>
                  <a:lnTo>
                    <a:pt x="0" y="5146398"/>
                  </a:lnTo>
                  <a:close/>
                </a:path>
              </a:pathLst>
            </a:custGeom>
            <a:solidFill>
              <a:srgbClr val="8CA87C"/>
            </a:solidFill>
          </p:spPr>
        </p:sp>
        <p:sp>
          <p:nvSpPr>
            <p:cNvPr name="TextBox 4" id="4"/>
            <p:cNvSpPr txBox="true"/>
            <p:nvPr/>
          </p:nvSpPr>
          <p:spPr>
            <a:xfrm>
              <a:off x="0" y="-57150"/>
              <a:ext cx="1168790" cy="5203548"/>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693160" y="1036008"/>
            <a:ext cx="14501319" cy="2283978"/>
          </a:xfrm>
          <a:prstGeom prst="rect">
            <a:avLst/>
          </a:prstGeom>
        </p:spPr>
        <p:txBody>
          <a:bodyPr anchor="t" rtlCol="false" tIns="0" lIns="0" bIns="0" rIns="0">
            <a:spAutoFit/>
          </a:bodyPr>
          <a:lstStyle/>
          <a:p>
            <a:pPr algn="ctr" marL="0" indent="0" lvl="0">
              <a:lnSpc>
                <a:spcPts val="8813"/>
              </a:lnSpc>
            </a:pPr>
            <a:r>
              <a:rPr lang="en-US" sz="8393" strike="noStrike" spc="419">
                <a:solidFill>
                  <a:srgbClr val="000000"/>
                </a:solidFill>
                <a:latin typeface="Archivo Black"/>
              </a:rPr>
              <a:t>IMPLEMENTAZIONI SITO</a:t>
            </a:r>
          </a:p>
        </p:txBody>
      </p:sp>
      <p:sp>
        <p:nvSpPr>
          <p:cNvPr name="AutoShape 6" id="6"/>
          <p:cNvSpPr/>
          <p:nvPr/>
        </p:nvSpPr>
        <p:spPr>
          <a:xfrm>
            <a:off x="1893341" y="4005786"/>
            <a:ext cx="14501319" cy="0"/>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3585498" y="5379792"/>
            <a:ext cx="1046788" cy="1317468"/>
          </a:xfrm>
          <a:custGeom>
            <a:avLst/>
            <a:gdLst/>
            <a:ahLst/>
            <a:cxnLst/>
            <a:rect r="r" b="b" t="t" l="l"/>
            <a:pathLst>
              <a:path h="1317468" w="1046788">
                <a:moveTo>
                  <a:pt x="0" y="0"/>
                </a:moveTo>
                <a:lnTo>
                  <a:pt x="1046789" y="0"/>
                </a:lnTo>
                <a:lnTo>
                  <a:pt x="1046789" y="1317469"/>
                </a:lnTo>
                <a:lnTo>
                  <a:pt x="0" y="1317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672259" y="5566786"/>
            <a:ext cx="943481" cy="943481"/>
          </a:xfrm>
          <a:custGeom>
            <a:avLst/>
            <a:gdLst/>
            <a:ahLst/>
            <a:cxnLst/>
            <a:rect r="r" b="b" t="t" l="l"/>
            <a:pathLst>
              <a:path h="943481" w="943481">
                <a:moveTo>
                  <a:pt x="0" y="0"/>
                </a:moveTo>
                <a:lnTo>
                  <a:pt x="943482" y="0"/>
                </a:lnTo>
                <a:lnTo>
                  <a:pt x="943482" y="943481"/>
                </a:lnTo>
                <a:lnTo>
                  <a:pt x="0" y="943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818969" y="5566786"/>
            <a:ext cx="1352389" cy="1352389"/>
          </a:xfrm>
          <a:custGeom>
            <a:avLst/>
            <a:gdLst/>
            <a:ahLst/>
            <a:cxnLst/>
            <a:rect r="r" b="b" t="t" l="l"/>
            <a:pathLst>
              <a:path h="1352389" w="1352389">
                <a:moveTo>
                  <a:pt x="0" y="0"/>
                </a:moveTo>
                <a:lnTo>
                  <a:pt x="1352388" y="0"/>
                </a:lnTo>
                <a:lnTo>
                  <a:pt x="1352388" y="1352389"/>
                </a:lnTo>
                <a:lnTo>
                  <a:pt x="0" y="13523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397954" y="8355409"/>
            <a:ext cx="1421876" cy="1406364"/>
          </a:xfrm>
          <a:custGeom>
            <a:avLst/>
            <a:gdLst/>
            <a:ahLst/>
            <a:cxnLst/>
            <a:rect r="r" b="b" t="t" l="l"/>
            <a:pathLst>
              <a:path h="1406364" w="1421876">
                <a:moveTo>
                  <a:pt x="0" y="0"/>
                </a:moveTo>
                <a:lnTo>
                  <a:pt x="1421876" y="0"/>
                </a:lnTo>
                <a:lnTo>
                  <a:pt x="1421876" y="1406364"/>
                </a:lnTo>
                <a:lnTo>
                  <a:pt x="0" y="1406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8038788" y="8153560"/>
            <a:ext cx="1810062" cy="1810062"/>
          </a:xfrm>
          <a:custGeom>
            <a:avLst/>
            <a:gdLst/>
            <a:ahLst/>
            <a:cxnLst/>
            <a:rect r="r" b="b" t="t" l="l"/>
            <a:pathLst>
              <a:path h="1810062" w="1810062">
                <a:moveTo>
                  <a:pt x="0" y="0"/>
                </a:moveTo>
                <a:lnTo>
                  <a:pt x="1810062" y="0"/>
                </a:lnTo>
                <a:lnTo>
                  <a:pt x="1810062" y="1810062"/>
                </a:lnTo>
                <a:lnTo>
                  <a:pt x="0" y="18100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2369569" y="4285927"/>
            <a:ext cx="3478647" cy="1323975"/>
          </a:xfrm>
          <a:prstGeom prst="rect">
            <a:avLst/>
          </a:prstGeom>
        </p:spPr>
        <p:txBody>
          <a:bodyPr anchor="t" rtlCol="false" tIns="0" lIns="0" bIns="0" rIns="0">
            <a:spAutoFit/>
          </a:bodyPr>
          <a:lstStyle/>
          <a:p>
            <a:pPr algn="ctr" marL="0" indent="0" lvl="0">
              <a:lnSpc>
                <a:spcPts val="3450"/>
              </a:lnSpc>
            </a:pPr>
            <a:r>
              <a:rPr lang="en-US" sz="3000" strike="noStrike" spc="60">
                <a:solidFill>
                  <a:srgbClr val="000000"/>
                </a:solidFill>
                <a:latin typeface="Archivo Black"/>
              </a:rPr>
              <a:t>1. Filtri Avanzati</a:t>
            </a:r>
          </a:p>
          <a:p>
            <a:pPr algn="ctr" marL="0" indent="0" lvl="0">
              <a:lnSpc>
                <a:spcPts val="3450"/>
              </a:lnSpc>
            </a:pPr>
          </a:p>
        </p:txBody>
      </p:sp>
      <p:sp>
        <p:nvSpPr>
          <p:cNvPr name="TextBox 13" id="13"/>
          <p:cNvSpPr txBox="true"/>
          <p:nvPr/>
        </p:nvSpPr>
        <p:spPr>
          <a:xfrm rot="0">
            <a:off x="2411854" y="7407062"/>
            <a:ext cx="3478647" cy="447675"/>
          </a:xfrm>
          <a:prstGeom prst="rect">
            <a:avLst/>
          </a:prstGeom>
        </p:spPr>
        <p:txBody>
          <a:bodyPr anchor="t" rtlCol="false" tIns="0" lIns="0" bIns="0" rIns="0">
            <a:spAutoFit/>
          </a:bodyPr>
          <a:lstStyle/>
          <a:p>
            <a:pPr algn="ctr" marL="0" indent="0" lvl="0">
              <a:lnSpc>
                <a:spcPts val="3450"/>
              </a:lnSpc>
            </a:pPr>
            <a:r>
              <a:rPr lang="en-US" sz="3000" spc="60">
                <a:solidFill>
                  <a:srgbClr val="000000"/>
                </a:solidFill>
                <a:latin typeface="Archivo Black"/>
              </a:rPr>
              <a:t>4. Chatbot  </a:t>
            </a:r>
          </a:p>
        </p:txBody>
      </p:sp>
      <p:sp>
        <p:nvSpPr>
          <p:cNvPr name="TextBox 14" id="14"/>
          <p:cNvSpPr txBox="true"/>
          <p:nvPr/>
        </p:nvSpPr>
        <p:spPr>
          <a:xfrm rot="0">
            <a:off x="7404677" y="4714552"/>
            <a:ext cx="3478647" cy="447675"/>
          </a:xfrm>
          <a:prstGeom prst="rect">
            <a:avLst/>
          </a:prstGeom>
        </p:spPr>
        <p:txBody>
          <a:bodyPr anchor="t" rtlCol="false" tIns="0" lIns="0" bIns="0" rIns="0">
            <a:spAutoFit/>
          </a:bodyPr>
          <a:lstStyle/>
          <a:p>
            <a:pPr algn="ctr" marL="0" indent="0" lvl="0">
              <a:lnSpc>
                <a:spcPts val="3450"/>
              </a:lnSpc>
            </a:pPr>
            <a:r>
              <a:rPr lang="en-US" sz="3000" strike="noStrike" spc="60">
                <a:solidFill>
                  <a:srgbClr val="000000"/>
                </a:solidFill>
                <a:latin typeface="Archivo Black"/>
              </a:rPr>
              <a:t>2. Login Utente</a:t>
            </a:r>
          </a:p>
        </p:txBody>
      </p:sp>
      <p:sp>
        <p:nvSpPr>
          <p:cNvPr name="TextBox 15" id="15"/>
          <p:cNvSpPr txBox="true"/>
          <p:nvPr/>
        </p:nvSpPr>
        <p:spPr>
          <a:xfrm rot="0">
            <a:off x="7204496" y="7407062"/>
            <a:ext cx="3478647" cy="447675"/>
          </a:xfrm>
          <a:prstGeom prst="rect">
            <a:avLst/>
          </a:prstGeom>
        </p:spPr>
        <p:txBody>
          <a:bodyPr anchor="t" rtlCol="false" tIns="0" lIns="0" bIns="0" rIns="0">
            <a:spAutoFit/>
          </a:bodyPr>
          <a:lstStyle/>
          <a:p>
            <a:pPr algn="ctr" marL="0" indent="0" lvl="0">
              <a:lnSpc>
                <a:spcPts val="3450"/>
              </a:lnSpc>
            </a:pPr>
            <a:r>
              <a:rPr lang="en-US" sz="3000" spc="60">
                <a:solidFill>
                  <a:srgbClr val="000000"/>
                </a:solidFill>
                <a:latin typeface="Archivo Black"/>
              </a:rPr>
              <a:t>5. Admin</a:t>
            </a:r>
          </a:p>
        </p:txBody>
      </p:sp>
      <p:sp>
        <p:nvSpPr>
          <p:cNvPr name="TextBox 16" id="16"/>
          <p:cNvSpPr txBox="true"/>
          <p:nvPr/>
        </p:nvSpPr>
        <p:spPr>
          <a:xfrm rot="0">
            <a:off x="11997697" y="4505002"/>
            <a:ext cx="4994932" cy="885825"/>
          </a:xfrm>
          <a:prstGeom prst="rect">
            <a:avLst/>
          </a:prstGeom>
        </p:spPr>
        <p:txBody>
          <a:bodyPr anchor="t" rtlCol="false" tIns="0" lIns="0" bIns="0" rIns="0">
            <a:spAutoFit/>
          </a:bodyPr>
          <a:lstStyle/>
          <a:p>
            <a:pPr algn="ctr" marL="0" indent="0" lvl="0">
              <a:lnSpc>
                <a:spcPts val="3450"/>
              </a:lnSpc>
            </a:pPr>
            <a:r>
              <a:rPr lang="en-US" sz="3000" spc="60">
                <a:solidFill>
                  <a:srgbClr val="000000"/>
                </a:solidFill>
                <a:latin typeface="Archivo Black"/>
              </a:rPr>
              <a:t>3. Grafici delle Tendenze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9F3"/>
        </a:solidFill>
      </p:bgPr>
    </p:bg>
    <p:spTree>
      <p:nvGrpSpPr>
        <p:cNvPr id="1" name=""/>
        <p:cNvGrpSpPr/>
        <p:nvPr/>
      </p:nvGrpSpPr>
      <p:grpSpPr>
        <a:xfrm>
          <a:off x="0" y="0"/>
          <a:ext cx="0" cy="0"/>
          <a:chOff x="0" y="0"/>
          <a:chExt cx="0" cy="0"/>
        </a:xfrm>
      </p:grpSpPr>
      <p:sp>
        <p:nvSpPr>
          <p:cNvPr name="AutoShape 2" id="2"/>
          <p:cNvSpPr/>
          <p:nvPr/>
        </p:nvSpPr>
        <p:spPr>
          <a:xfrm rot="0">
            <a:off x="-704850" y="-552450"/>
            <a:ext cx="8591550" cy="11487150"/>
          </a:xfrm>
          <a:prstGeom prst="rect">
            <a:avLst/>
          </a:prstGeom>
          <a:solidFill>
            <a:srgbClr val="8CA87C"/>
          </a:solidFill>
        </p:spPr>
      </p:sp>
      <p:sp>
        <p:nvSpPr>
          <p:cNvPr name="Freeform 3" id="3" descr="Financial analysis and forecasting icon"/>
          <p:cNvSpPr/>
          <p:nvPr/>
        </p:nvSpPr>
        <p:spPr>
          <a:xfrm flipH="false" flipV="false" rot="0">
            <a:off x="1333750" y="4067464"/>
            <a:ext cx="5190836" cy="5190836"/>
          </a:xfrm>
          <a:custGeom>
            <a:avLst/>
            <a:gdLst/>
            <a:ahLst/>
            <a:cxnLst/>
            <a:rect r="r" b="b" t="t" l="l"/>
            <a:pathLst>
              <a:path h="5190836" w="5190836">
                <a:moveTo>
                  <a:pt x="0" y="0"/>
                </a:moveTo>
                <a:lnTo>
                  <a:pt x="5190836" y="0"/>
                </a:lnTo>
                <a:lnTo>
                  <a:pt x="5190836" y="5190836"/>
                </a:lnTo>
                <a:lnTo>
                  <a:pt x="0" y="5190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095375"/>
            <a:ext cx="5813398" cy="2127456"/>
          </a:xfrm>
          <a:prstGeom prst="rect">
            <a:avLst/>
          </a:prstGeom>
        </p:spPr>
        <p:txBody>
          <a:bodyPr anchor="t" rtlCol="false" tIns="0" lIns="0" bIns="0" rIns="0">
            <a:spAutoFit/>
          </a:bodyPr>
          <a:lstStyle/>
          <a:p>
            <a:pPr algn="l" marL="0" indent="0" lvl="0">
              <a:lnSpc>
                <a:spcPts val="5535"/>
              </a:lnSpc>
            </a:pPr>
            <a:r>
              <a:rPr lang="en-US" sz="5322">
                <a:solidFill>
                  <a:srgbClr val="000000"/>
                </a:solidFill>
                <a:latin typeface="Archivo Black"/>
              </a:rPr>
              <a:t>Analisi dei dati: Correlazioni e Previsioni</a:t>
            </a:r>
          </a:p>
        </p:txBody>
      </p:sp>
      <p:sp>
        <p:nvSpPr>
          <p:cNvPr name="TextBox 5" id="5"/>
          <p:cNvSpPr txBox="true"/>
          <p:nvPr/>
        </p:nvSpPr>
        <p:spPr>
          <a:xfrm rot="0">
            <a:off x="9144000" y="981075"/>
            <a:ext cx="8112098" cy="6994525"/>
          </a:xfrm>
          <a:prstGeom prst="rect">
            <a:avLst/>
          </a:prstGeom>
        </p:spPr>
        <p:txBody>
          <a:bodyPr anchor="t" rtlCol="false" tIns="0" lIns="0" bIns="0" rIns="0">
            <a:spAutoFit/>
          </a:bodyPr>
          <a:lstStyle/>
          <a:p>
            <a:pPr algn="l" marL="0" indent="0" lvl="0">
              <a:lnSpc>
                <a:spcPts val="3499"/>
              </a:lnSpc>
            </a:pPr>
            <a:r>
              <a:rPr lang="en-US" sz="2499" spc="49">
                <a:solidFill>
                  <a:srgbClr val="000000"/>
                </a:solidFill>
                <a:latin typeface="Open Sans"/>
              </a:rPr>
              <a:t>Identificazione delle correlazioni tra le variabili al fine di migliorare le nostre previsioni e creare un modello di machine learning. Utilizzando Python, abbiamo esplorato i dati in dettaglio.</a:t>
            </a:r>
          </a:p>
          <a:p>
            <a:pPr algn="l" marL="0" indent="0" lvl="0">
              <a:lnSpc>
                <a:spcPts val="3499"/>
              </a:lnSpc>
            </a:pPr>
            <a:r>
              <a:rPr lang="en-US" sz="2499" spc="49">
                <a:solidFill>
                  <a:srgbClr val="000000"/>
                </a:solidFill>
                <a:latin typeface="Open Sans"/>
              </a:rPr>
              <a:t>Ci siamo concentrati sulla visualizzazione dei dati tramite grafici come gli scatterplot, che ci hanno permesso di comprendere meglio le relazioni tra le variabili, in particolare con il prezzo.</a:t>
            </a:r>
          </a:p>
          <a:p>
            <a:pPr algn="l" marL="0" indent="0" lvl="0">
              <a:lnSpc>
                <a:spcPts val="3499"/>
              </a:lnSpc>
            </a:pPr>
          </a:p>
          <a:p>
            <a:pPr algn="l" marL="0" indent="0" lvl="0">
              <a:lnSpc>
                <a:spcPts val="3499"/>
              </a:lnSpc>
            </a:pPr>
            <a:r>
              <a:rPr lang="en-US" sz="2499" spc="49">
                <a:solidFill>
                  <a:srgbClr val="000000"/>
                </a:solidFill>
                <a:latin typeface="Open Sans"/>
              </a:rPr>
              <a:t>Abbiamo applicato modelli di regressione lineare di scikit-learn per quantificare le correlazioni e fare previsioni più accurate.</a:t>
            </a:r>
          </a:p>
          <a:p>
            <a:pPr algn="l" marL="0" indent="0" lvl="0">
              <a:lnSpc>
                <a:spcPts val="3499"/>
              </a:lnSpc>
            </a:pPr>
          </a:p>
          <a:p>
            <a:pPr algn="l" marL="0" indent="0" lvl="0">
              <a:lnSpc>
                <a:spcPts val="3499"/>
              </a:lnSpc>
            </a:pPr>
            <a:r>
              <a:rPr lang="en-US" sz="2499" spc="49">
                <a:solidFill>
                  <a:srgbClr val="000000"/>
                </a:solidFill>
                <a:latin typeface="Open Sans"/>
              </a:rPr>
              <a:t>In conclusione, l'analisi non ha rivelato alcun legame significativo tra i dati, rendendo impraticabile l’idea del machine learning.</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F9F3"/>
        </a:solidFill>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DAF9-BQil9w</dc:identifier>
  <dcterms:modified xsi:type="dcterms:W3CDTF">2011-08-01T06:04:30Z</dcterms:modified>
  <cp:revision>1</cp:revision>
  <dc:title>Presentazione ProjectWork-DrivenChoice</dc:title>
</cp:coreProperties>
</file>